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7E95FB-D13E-4992-9630-96802507A6A6}"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56378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E95FB-D13E-4992-9630-96802507A6A6}"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45441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E95FB-D13E-4992-9630-96802507A6A6}"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6BA974-41D0-45CB-8B8D-1F4D9F062A3C}"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8249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1D7E95FB-D13E-4992-9630-96802507A6A6}"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371048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1D7E95FB-D13E-4992-9630-96802507A6A6}"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6BA974-41D0-45CB-8B8D-1F4D9F062A3C}"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3153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1D7E95FB-D13E-4992-9630-96802507A6A6}"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263258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7E95FB-D13E-4992-9630-96802507A6A6}"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298258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7E95FB-D13E-4992-9630-96802507A6A6}"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407727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7E95FB-D13E-4992-9630-96802507A6A6}"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377428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E95FB-D13E-4992-9630-96802507A6A6}" type="datetimeFigureOut">
              <a:rPr lang="ar-IQ" smtClean="0"/>
              <a:t>25/08/1441</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358981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7E95FB-D13E-4992-9630-96802507A6A6}"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215179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7E95FB-D13E-4992-9630-96802507A6A6}" type="datetimeFigureOut">
              <a:rPr lang="ar-IQ" smtClean="0"/>
              <a:t>25/08/1441</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340987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D7E95FB-D13E-4992-9630-96802507A6A6}" type="datetimeFigureOut">
              <a:rPr lang="ar-IQ" smtClean="0"/>
              <a:t>25/08/1441</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69647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E95FB-D13E-4992-9630-96802507A6A6}" type="datetimeFigureOut">
              <a:rPr lang="ar-IQ" smtClean="0"/>
              <a:t>25/08/1441</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276335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D7E95FB-D13E-4992-9630-96802507A6A6}"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103800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D7E95FB-D13E-4992-9630-96802507A6A6}" type="datetimeFigureOut">
              <a:rPr lang="ar-IQ" smtClean="0"/>
              <a:t>25/08/1441</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B6BA974-41D0-45CB-8B8D-1F4D9F062A3C}" type="slidenum">
              <a:rPr lang="ar-IQ" smtClean="0"/>
              <a:t>‹#›</a:t>
            </a:fld>
            <a:endParaRPr lang="ar-IQ"/>
          </a:p>
        </p:txBody>
      </p:sp>
    </p:spTree>
    <p:extLst>
      <p:ext uri="{BB962C8B-B14F-4D97-AF65-F5344CB8AC3E}">
        <p14:creationId xmlns:p14="http://schemas.microsoft.com/office/powerpoint/2010/main" val="370164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7E95FB-D13E-4992-9630-96802507A6A6}" type="datetimeFigureOut">
              <a:rPr lang="ar-IQ" smtClean="0"/>
              <a:t>25/08/1441</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B6BA974-41D0-45CB-8B8D-1F4D9F062A3C}" type="slidenum">
              <a:rPr lang="ar-IQ" smtClean="0"/>
              <a:t>‹#›</a:t>
            </a:fld>
            <a:endParaRPr lang="ar-IQ"/>
          </a:p>
        </p:txBody>
      </p:sp>
    </p:spTree>
    <p:extLst>
      <p:ext uri="{BB962C8B-B14F-4D97-AF65-F5344CB8AC3E}">
        <p14:creationId xmlns:p14="http://schemas.microsoft.com/office/powerpoint/2010/main" val="17834651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r"/>
            <a:r>
              <a:rPr lang="ar-IQ" dirty="0" smtClean="0"/>
              <a:t>هدف البحث وفرضيته </a:t>
            </a:r>
            <a:endParaRPr lang="ar-IQ" dirty="0"/>
          </a:p>
        </p:txBody>
      </p:sp>
      <p:sp>
        <p:nvSpPr>
          <p:cNvPr id="3" name="عنوان فرعي 2"/>
          <p:cNvSpPr>
            <a:spLocks noGrp="1"/>
          </p:cNvSpPr>
          <p:nvPr>
            <p:ph type="subTitle" idx="1"/>
          </p:nvPr>
        </p:nvSpPr>
        <p:spPr/>
        <p:txBody>
          <a:bodyPr/>
          <a:lstStyle/>
          <a:p>
            <a:pPr algn="r"/>
            <a:r>
              <a:rPr lang="ar-IQ" dirty="0" smtClean="0"/>
              <a:t>المرحلة الثانية </a:t>
            </a:r>
          </a:p>
          <a:p>
            <a:pPr algn="r"/>
            <a:r>
              <a:rPr lang="ar-IQ" dirty="0" smtClean="0"/>
              <a:t>قسم الجغرافيا </a:t>
            </a:r>
            <a:endParaRPr lang="ar-IQ" dirty="0"/>
          </a:p>
        </p:txBody>
      </p:sp>
      <p:pic>
        <p:nvPicPr>
          <p:cNvPr id="5" name="صو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22197926"/>
      </p:ext>
    </p:extLst>
  </p:cSld>
  <p:clrMapOvr>
    <a:masterClrMapping/>
  </p:clrMapOvr>
  <mc:AlternateContent xmlns:mc="http://schemas.openxmlformats.org/markup-compatibility/2006">
    <mc:Choice xmlns:p14="http://schemas.microsoft.com/office/powerpoint/2010/main" Requires="p14">
      <p:transition spd="slow" p14:dur="2000" advTm="16071"/>
    </mc:Choice>
    <mc:Fallback>
      <p:transition spd="slow" advTm="160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8720" y="1058092"/>
            <a:ext cx="10123713" cy="5283498"/>
          </a:xfrm>
          <a:prstGeom prst="rect">
            <a:avLst/>
          </a:prstGeom>
        </p:spPr>
        <p:txBody>
          <a:bodyPr wrap="square">
            <a:spAutoFit/>
          </a:bodyPr>
          <a:lstStyle/>
          <a:p>
            <a:pPr algn="r">
              <a:lnSpc>
                <a:spcPct val="150000"/>
              </a:lnSpc>
              <a:spcAft>
                <a:spcPts val="800"/>
              </a:spcAft>
            </a:pPr>
            <a:r>
              <a:rPr lang="ar-IQ" sz="2400" b="1" dirty="0" smtClean="0">
                <a:solidFill>
                  <a:srgbClr val="333333"/>
                </a:solidFill>
                <a:latin typeface="Calibri" panose="020F0502020204030204" pitchFamily="34" charset="0"/>
                <a:ea typeface="Times New Roman" panose="02020603050405020304" pitchFamily="18" charset="0"/>
              </a:rPr>
              <a:t>أولا- هدف </a:t>
            </a:r>
            <a:r>
              <a:rPr lang="ar-SA" sz="2400" b="1" dirty="0" smtClean="0">
                <a:solidFill>
                  <a:srgbClr val="333333"/>
                </a:solidFill>
                <a:latin typeface="Calibri" panose="020F0502020204030204" pitchFamily="34" charset="0"/>
                <a:ea typeface="Times New Roman" panose="02020603050405020304" pitchFamily="18" charset="0"/>
              </a:rPr>
              <a:t> </a:t>
            </a:r>
            <a:r>
              <a:rPr lang="ar-IQ" sz="2400" b="1" dirty="0" smtClean="0">
                <a:solidFill>
                  <a:srgbClr val="333333"/>
                </a:solidFill>
                <a:latin typeface="Calibri" panose="020F0502020204030204" pitchFamily="34" charset="0"/>
                <a:ea typeface="Times New Roman" panose="02020603050405020304" pitchFamily="18" charset="0"/>
              </a:rPr>
              <a:t>البحث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sz="2400" b="1" dirty="0">
                <a:solidFill>
                  <a:srgbClr val="333333"/>
                </a:solidFill>
                <a:latin typeface="Calibri" panose="020F0502020204030204" pitchFamily="34" charset="0"/>
                <a:ea typeface="Times New Roman" panose="02020603050405020304" pitchFamily="18" charset="0"/>
              </a:rPr>
              <a:t>        أن تحديد هدف </a:t>
            </a:r>
            <a:r>
              <a:rPr lang="ar-IQ" sz="2400" b="1" dirty="0" smtClean="0">
                <a:solidFill>
                  <a:srgbClr val="333333"/>
                </a:solidFill>
                <a:latin typeface="Calibri" panose="020F0502020204030204" pitchFamily="34" charset="0"/>
                <a:ea typeface="Times New Roman" panose="02020603050405020304" pitchFamily="18" charset="0"/>
              </a:rPr>
              <a:t> البحث او </a:t>
            </a:r>
            <a:r>
              <a:rPr lang="ar-SA" sz="2400" b="1" dirty="0" smtClean="0">
                <a:solidFill>
                  <a:srgbClr val="333333"/>
                </a:solidFill>
                <a:latin typeface="Calibri" panose="020F0502020204030204" pitchFamily="34" charset="0"/>
                <a:ea typeface="Times New Roman" panose="02020603050405020304" pitchFamily="18" charset="0"/>
              </a:rPr>
              <a:t>الدراسة </a:t>
            </a:r>
            <a:r>
              <a:rPr lang="ar-SA" sz="2400" b="1" dirty="0">
                <a:solidFill>
                  <a:srgbClr val="333333"/>
                </a:solidFill>
                <a:latin typeface="Calibri" panose="020F0502020204030204" pitchFamily="34" charset="0"/>
                <a:ea typeface="Times New Roman" panose="02020603050405020304" pitchFamily="18" charset="0"/>
              </a:rPr>
              <a:t>هو الإجابة على سؤال يطرح نفسه على الباحث ماذا تريد أن تدرس في بحثك؟ وما هو سبب اختيارك هذا الموضوع؟ وهدف الدراسة يجب أن يكون واضحاً ومن صياغة عنوان البحث، كما تكون خطة البحث متعلقة بالهدف، أي هنالك ترابط وثيق بين كل تلك العناصر،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spcAft>
                <a:spcPts val="800"/>
              </a:spcAft>
            </a:pPr>
            <a:r>
              <a:rPr lang="ar-SA" sz="2400" b="1" dirty="0">
                <a:solidFill>
                  <a:srgbClr val="333333"/>
                </a:solidFill>
                <a:latin typeface="Calibri" panose="020F0502020204030204" pitchFamily="34" charset="0"/>
                <a:ea typeface="Times New Roman" panose="02020603050405020304" pitchFamily="18" charset="0"/>
              </a:rPr>
              <a:t>        وقد تحقق مجموعة أهداف في بعض الدراسات يستطيع الباحث أن يدونها على شكل نقاط متسلسلة على أن تكون تلك الأهداف واقعية ومنطقية بعيداً عن المبالغة.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76717699"/>
      </p:ext>
    </p:extLst>
  </p:cSld>
  <p:clrMapOvr>
    <a:masterClrMapping/>
  </p:clrMapOvr>
  <mc:AlternateContent xmlns:mc="http://schemas.openxmlformats.org/markup-compatibility/2006">
    <mc:Choice xmlns:p14="http://schemas.microsoft.com/office/powerpoint/2010/main" Requires="p14">
      <p:transition spd="slow" p14:dur="2000" advTm="41205"/>
    </mc:Choice>
    <mc:Fallback>
      <p:transition spd="slow" advTm="41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5029" y="1513091"/>
            <a:ext cx="10502537" cy="5078313"/>
          </a:xfrm>
          <a:prstGeom prst="rect">
            <a:avLst/>
          </a:prstGeom>
        </p:spPr>
        <p:txBody>
          <a:bodyPr wrap="square">
            <a:spAutoFit/>
          </a:bodyPr>
          <a:lstStyle/>
          <a:p>
            <a:pPr algn="r">
              <a:lnSpc>
                <a:spcPct val="150000"/>
              </a:lnSpc>
            </a:pPr>
            <a:r>
              <a:rPr lang="ar-IQ" sz="2400" b="1" dirty="0" smtClean="0">
                <a:solidFill>
                  <a:srgbClr val="333333"/>
                </a:solidFill>
                <a:latin typeface="Calibri" panose="020F0502020204030204" pitchFamily="34" charset="0"/>
                <a:ea typeface="Times New Roman" panose="02020603050405020304" pitchFamily="18" charset="0"/>
              </a:rPr>
              <a:t>وهناك </a:t>
            </a:r>
            <a:r>
              <a:rPr lang="ar-SA" sz="2400" b="1" dirty="0" smtClean="0">
                <a:solidFill>
                  <a:srgbClr val="333333"/>
                </a:solidFill>
                <a:latin typeface="Calibri" panose="020F0502020204030204" pitchFamily="34" charset="0"/>
                <a:ea typeface="Times New Roman" panose="02020603050405020304" pitchFamily="18" charset="0"/>
              </a:rPr>
              <a:t>أمور </a:t>
            </a:r>
            <a:r>
              <a:rPr lang="ar-SA" sz="2400" b="1" dirty="0">
                <a:solidFill>
                  <a:srgbClr val="333333"/>
                </a:solidFill>
                <a:latin typeface="Calibri" panose="020F0502020204030204" pitchFamily="34" charset="0"/>
                <a:ea typeface="Times New Roman" panose="02020603050405020304" pitchFamily="18" charset="0"/>
              </a:rPr>
              <a:t>يجب </a:t>
            </a:r>
            <a:r>
              <a:rPr lang="ar-SA" sz="2400" b="1" dirty="0" err="1">
                <a:solidFill>
                  <a:srgbClr val="333333"/>
                </a:solidFill>
                <a:latin typeface="Calibri" panose="020F0502020204030204" pitchFamily="34" charset="0"/>
                <a:ea typeface="Times New Roman" panose="02020603050405020304" pitchFamily="18" charset="0"/>
              </a:rPr>
              <a:t>مُراعتها</a:t>
            </a:r>
            <a:r>
              <a:rPr lang="ar-SA" sz="2400" b="1" dirty="0">
                <a:solidFill>
                  <a:srgbClr val="333333"/>
                </a:solidFill>
                <a:latin typeface="Calibri" panose="020F0502020204030204" pitchFamily="34" charset="0"/>
                <a:ea typeface="Times New Roman" panose="02020603050405020304" pitchFamily="18" charset="0"/>
              </a:rPr>
              <a:t> عند صياغة الأهداف:</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أ- يجب أن يكون الهدف معرفي منطقي واقعي يقبل الدراسة والقياس والتطبيق بعيداً عن الخيال.</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ب- يجب أن يصل بنا إلى النتائج المرجوة في حل المشكلة.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ج- يجب ألا يكون عنوان الدراسة هدف.</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د- تجنب تكرار الأهداف.</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400" b="1" dirty="0">
                <a:solidFill>
                  <a:srgbClr val="333333"/>
                </a:solidFill>
                <a:latin typeface="Calibri" panose="020F0502020204030204" pitchFamily="34" charset="0"/>
                <a:ea typeface="Times New Roman" panose="02020603050405020304" pitchFamily="18" charset="0"/>
              </a:rPr>
              <a:t>ه- ترتيب الأهداف بشكل منطقي حسب فصول الدراسة. ويتم معالجتها على عدة مستويات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01084868"/>
      </p:ext>
    </p:extLst>
  </p:cSld>
  <p:clrMapOvr>
    <a:masterClrMapping/>
  </p:clrMapOvr>
  <mc:AlternateContent xmlns:mc="http://schemas.openxmlformats.org/markup-compatibility/2006">
    <mc:Choice xmlns:p14="http://schemas.microsoft.com/office/powerpoint/2010/main" Requires="p14">
      <p:transition spd="slow" p14:dur="2000" advTm="35140"/>
    </mc:Choice>
    <mc:Fallback>
      <p:transition spd="slow" advTm="35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22514" y="600892"/>
            <a:ext cx="11064240" cy="5240281"/>
          </a:xfrm>
          <a:prstGeom prst="rect">
            <a:avLst/>
          </a:prstGeom>
        </p:spPr>
        <p:txBody>
          <a:bodyPr wrap="square">
            <a:spAutoFit/>
          </a:bodyPr>
          <a:lstStyle/>
          <a:p>
            <a:pPr algn="r">
              <a:lnSpc>
                <a:spcPct val="106000"/>
              </a:lnSpc>
            </a:pPr>
            <a:r>
              <a:rPr lang="ar-IQ" sz="2400" b="1" dirty="0" smtClean="0">
                <a:solidFill>
                  <a:srgbClr val="333333"/>
                </a:solidFill>
                <a:latin typeface="Calibri" panose="020F0502020204030204" pitchFamily="34" charset="0"/>
                <a:ea typeface="Times New Roman" panose="02020603050405020304" pitchFamily="18" charset="0"/>
              </a:rPr>
              <a:t>ثانيا - </a:t>
            </a:r>
            <a:r>
              <a:rPr lang="ar-SA" sz="2400" b="1" dirty="0" smtClean="0">
                <a:solidFill>
                  <a:srgbClr val="333333"/>
                </a:solidFill>
                <a:latin typeface="Calibri" panose="020F0502020204030204" pitchFamily="34" charset="0"/>
                <a:ea typeface="Times New Roman" panose="02020603050405020304" pitchFamily="18" charset="0"/>
              </a:rPr>
              <a:t>الفرضية</a:t>
            </a:r>
            <a:r>
              <a:rPr lang="ar-SA" sz="2400" b="1" dirty="0">
                <a:solidFill>
                  <a:srgbClr val="333333"/>
                </a:solidFill>
                <a:latin typeface="Calibri" panose="020F0502020204030204" pitchFamily="34" charset="0"/>
                <a:ea typeface="Times New Roman" panose="02020603050405020304" pitchFamily="18" charset="0"/>
              </a:rPr>
              <a:t>: هي تخمين ذكي من قبل الباحث للتعرف على أسباب المشكلة ونتائجها أي النتائج التي يمكن أن تنتج عن هذه المشكلة كما يمكن من خلال الفرضيات وضع الحلول لهذه المشكلات. و يجب أن لا تكون الفرضية من المسلمات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6000"/>
              </a:lnSpc>
              <a:spcAft>
                <a:spcPts val="800"/>
              </a:spcAft>
            </a:pPr>
            <a:r>
              <a:rPr lang="ar-SA" sz="2400" b="1" dirty="0">
                <a:solidFill>
                  <a:srgbClr val="333333"/>
                </a:solidFill>
                <a:latin typeface="Calibri" panose="020F0502020204030204" pitchFamily="34" charset="0"/>
                <a:ea typeface="Times New Roman" panose="02020603050405020304" pitchFamily="18" charset="0"/>
              </a:rPr>
              <a:t>ولغرض الدقة في وضع الفرضيات يفضل مراعاة ما يأتي:</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6000"/>
              </a:lnSpc>
            </a:pPr>
            <a:r>
              <a:rPr lang="ar-SA" sz="2400" b="1" dirty="0">
                <a:solidFill>
                  <a:srgbClr val="333333"/>
                </a:solidFill>
                <a:latin typeface="Calibri" panose="020F0502020204030204" pitchFamily="34" charset="0"/>
                <a:ea typeface="Times New Roman" panose="02020603050405020304" pitchFamily="18" charset="0"/>
              </a:rPr>
              <a:t>1- أن تكون الفرضيات بسيطة وواضحة المعنى ومحددة في مجال هدف البحث، حيث لا يقع الباحث في متاهات هو في غنى عنها وربما تؤدي به إلى طرق مسدودة، لأنها لا تتعلق بمحتوى البحث الأساسي.</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6000"/>
              </a:lnSpc>
            </a:pPr>
            <a:r>
              <a:rPr lang="ar-SA" sz="2400" b="1" dirty="0">
                <a:solidFill>
                  <a:srgbClr val="333333"/>
                </a:solidFill>
                <a:latin typeface="Calibri" panose="020F0502020204030204" pitchFamily="34" charset="0"/>
                <a:ea typeface="Times New Roman" panose="02020603050405020304" pitchFamily="18" charset="0"/>
              </a:rPr>
              <a:t>2- أن تكون الفرضيات على شكل فقرات متعددة تضم قضايا محددة يتوقعها الباحث.</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6000"/>
              </a:lnSpc>
            </a:pPr>
            <a:r>
              <a:rPr lang="ar-SA" sz="2400" b="1" dirty="0">
                <a:solidFill>
                  <a:srgbClr val="333333"/>
                </a:solidFill>
                <a:latin typeface="Calibri" panose="020F0502020204030204" pitchFamily="34" charset="0"/>
                <a:ea typeface="Times New Roman" panose="02020603050405020304" pitchFamily="18" charset="0"/>
              </a:rPr>
              <a:t>3- أن تكون الفرضيات منسجمة مع قواعد وقوانين البحث العلمي.</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r>
              <a:rPr lang="ar-SA" sz="2400" b="1" dirty="0">
                <a:solidFill>
                  <a:srgbClr val="333333"/>
                </a:solidFill>
                <a:ea typeface="Times New Roman" panose="02020603050405020304" pitchFamily="18" charset="0"/>
              </a:rPr>
              <a:t>4- توضع الفرضيات لإثبات  حقائق يتصورها أو يتوقعها الباحث، ولا تكن لإثبات حقائق واقعية ومعلومة، وفي هذه الحالة لا قيمة لتلك الفرضية</a:t>
            </a:r>
            <a:endParaRPr lang="ar-IQ" sz="2400" dirty="0"/>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826242"/>
      </p:ext>
    </p:extLst>
  </p:cSld>
  <p:clrMapOvr>
    <a:masterClrMapping/>
  </p:clrMapOvr>
  <mc:AlternateContent xmlns:mc="http://schemas.openxmlformats.org/markup-compatibility/2006">
    <mc:Choice xmlns:p14="http://schemas.microsoft.com/office/powerpoint/2010/main" Requires="p14">
      <p:transition spd="slow" p14:dur="2000" advTm="60492"/>
    </mc:Choice>
    <mc:Fallback>
      <p:transition spd="slow" advTm="60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58537" y="836023"/>
            <a:ext cx="10071463" cy="3597010"/>
          </a:xfrm>
          <a:prstGeom prst="rect">
            <a:avLst/>
          </a:prstGeom>
        </p:spPr>
        <p:txBody>
          <a:bodyPr wrap="square">
            <a:spAutoFit/>
          </a:bodyPr>
          <a:lstStyle/>
          <a:p>
            <a:pPr algn="r">
              <a:lnSpc>
                <a:spcPct val="106000"/>
              </a:lnSpc>
            </a:pPr>
            <a:r>
              <a:rPr lang="ar-IQ" b="1" dirty="0" smtClean="0">
                <a:solidFill>
                  <a:srgbClr val="333333"/>
                </a:solidFill>
                <a:latin typeface="Calibri" panose="020F0502020204030204" pitchFamily="34" charset="0"/>
                <a:ea typeface="Times New Roman" panose="02020603050405020304" pitchFamily="18" charset="0"/>
              </a:rPr>
              <a:t>5</a:t>
            </a:r>
            <a:r>
              <a:rPr lang="ar-SA" b="1" dirty="0" smtClean="0">
                <a:solidFill>
                  <a:srgbClr val="333333"/>
                </a:solidFill>
                <a:latin typeface="Calibri" panose="020F0502020204030204" pitchFamily="34" charset="0"/>
                <a:ea typeface="Times New Roman" panose="02020603050405020304" pitchFamily="18" charset="0"/>
              </a:rPr>
              <a:t>- </a:t>
            </a:r>
            <a:r>
              <a:rPr lang="ar-SA" sz="2400" b="1" dirty="0">
                <a:solidFill>
                  <a:srgbClr val="333333"/>
                </a:solidFill>
                <a:latin typeface="Calibri" panose="020F0502020204030204" pitchFamily="34" charset="0"/>
                <a:ea typeface="Times New Roman" panose="02020603050405020304" pitchFamily="18" charset="0"/>
              </a:rPr>
              <a:t>تكون الفرضية غير مبالغ بها لكي تعبر عن الواقع ، وقد يصعب على الباحث إثباتها إذا كانت غير واقعية.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6000"/>
              </a:lnSpc>
            </a:pPr>
            <a:r>
              <a:rPr lang="ar-SA" sz="2400" b="1" dirty="0">
                <a:solidFill>
                  <a:srgbClr val="333333"/>
                </a:solidFill>
                <a:latin typeface="Calibri" panose="020F0502020204030204" pitchFamily="34" charset="0"/>
                <a:ea typeface="Times New Roman" panose="02020603050405020304" pitchFamily="18" charset="0"/>
              </a:rPr>
              <a:t>6- عدم استخدام المصطلحات الفلسفية في صياغة الفرضيات مما يزيد من تعقيدها وعدم القدرة على برهنتها.</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6000"/>
              </a:lnSpc>
            </a:pPr>
            <a:r>
              <a:rPr lang="ar-SA" sz="2400" b="1" dirty="0">
                <a:solidFill>
                  <a:srgbClr val="333333"/>
                </a:solidFill>
                <a:latin typeface="Calibri" panose="020F0502020204030204" pitchFamily="34" charset="0"/>
                <a:ea typeface="Times New Roman" panose="02020603050405020304" pitchFamily="18" charset="0"/>
              </a:rPr>
              <a:t>7- أن تهدف الفرضية إلى كشف علاقة بين متغيرين أو ظاهرتين غير واضحتين أو معروفة قبل تحليل البيانات.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06000"/>
              </a:lnSpc>
            </a:pPr>
            <a:r>
              <a:rPr lang="ar-SA" sz="2400" b="1" dirty="0">
                <a:solidFill>
                  <a:srgbClr val="333333"/>
                </a:solidFill>
                <a:latin typeface="Calibri" panose="020F0502020204030204" pitchFamily="34" charset="0"/>
                <a:ea typeface="Times New Roman" panose="02020603050405020304" pitchFamily="18" charset="0"/>
              </a:rPr>
              <a:t>8- تكون الفرضيات من استنتاج الباحث، ويقوم باستنباطها من موضوع البحث وعنوانه وهدفه، ولإثبات حقائق متوقعة يتصورها الباحث.</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6000"/>
              </a:lnSpc>
            </a:pPr>
            <a:r>
              <a:rPr lang="ar-SA" sz="2400" b="1" dirty="0">
                <a:latin typeface="Calibri" panose="020F0502020204030204" pitchFamily="34" charset="0"/>
                <a:ea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8123534"/>
      </p:ext>
    </p:extLst>
  </p:cSld>
  <p:clrMapOvr>
    <a:masterClrMapping/>
  </p:clrMapOvr>
  <mc:AlternateContent xmlns:mc="http://schemas.openxmlformats.org/markup-compatibility/2006">
    <mc:Choice xmlns:p14="http://schemas.microsoft.com/office/powerpoint/2010/main" Requires="p14">
      <p:transition spd="slow" p14:dur="2000" advTm="29763"/>
    </mc:Choice>
    <mc:Fallback>
      <p:transition spd="slow" advTm="29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0" y="2061606"/>
            <a:ext cx="6096000" cy="744819"/>
          </a:xfrm>
          <a:prstGeom prst="rect">
            <a:avLst/>
          </a:prstGeom>
        </p:spPr>
        <p:txBody>
          <a:bodyPr>
            <a:spAutoFit/>
          </a:bodyPr>
          <a:lstStyle/>
          <a:p>
            <a:pPr algn="just">
              <a:lnSpc>
                <a:spcPct val="106000"/>
              </a:lnSpc>
            </a:pPr>
            <a:r>
              <a:rPr lang="ar-IQ" sz="4000" dirty="0" smtClean="0">
                <a:latin typeface="Calibri" panose="020F0502020204030204" pitchFamily="34" charset="0"/>
                <a:ea typeface="Calibri" panose="020F0502020204030204" pitchFamily="34" charset="0"/>
                <a:cs typeface="Arial" panose="020B0604020202020204" pitchFamily="34" charset="0"/>
              </a:rPr>
              <a:t>شكرا لمتابعتكم </a:t>
            </a:r>
            <a:r>
              <a:rPr lang="ar-IQ" sz="4000" dirty="0" err="1" smtClean="0">
                <a:latin typeface="Calibri" panose="020F0502020204030204" pitchFamily="34" charset="0"/>
                <a:ea typeface="Calibri" panose="020F0502020204030204" pitchFamily="34" charset="0"/>
                <a:cs typeface="Arial" panose="020B0604020202020204" pitchFamily="34" charset="0"/>
              </a:rPr>
              <a:t>اعزائي</a:t>
            </a:r>
            <a:r>
              <a:rPr lang="ar-IQ" sz="4000" dirty="0" smtClean="0">
                <a:latin typeface="Calibri" panose="020F0502020204030204" pitchFamily="34" charset="0"/>
                <a:ea typeface="Calibri" panose="020F0502020204030204" pitchFamily="34" charset="0"/>
                <a:cs typeface="Arial" panose="020B0604020202020204" pitchFamily="34" charset="0"/>
              </a:rPr>
              <a:t> الطلبة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13480782"/>
      </p:ext>
    </p:extLst>
  </p:cSld>
  <p:clrMapOvr>
    <a:masterClrMapping/>
  </p:clrMapOvr>
  <mc:AlternateContent xmlns:mc="http://schemas.openxmlformats.org/markup-compatibility/2006">
    <mc:Choice xmlns:p14="http://schemas.microsoft.com/office/powerpoint/2010/main" Requires="p14">
      <p:transition spd="slow" p14:dur="2000" advTm="5017"/>
    </mc:Choice>
    <mc:Fallback>
      <p:transition spd="slow" advTm="5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ربطة">
  <a:themeElements>
    <a:clrScheme name="مخصص 1">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TotalTime>
  <Words>394</Words>
  <Application>Microsoft Office PowerPoint</Application>
  <PresentationFormat>شاشة عريضة</PresentationFormat>
  <Paragraphs>24</Paragraphs>
  <Slides>6</Slides>
  <Notes>0</Notes>
  <HiddenSlides>0</HiddenSlides>
  <MMClips>6</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6</vt:i4>
      </vt:variant>
    </vt:vector>
  </HeadingPairs>
  <TitlesOfParts>
    <vt:vector size="13" baseType="lpstr">
      <vt:lpstr>Arial</vt:lpstr>
      <vt:lpstr>Calibri</vt:lpstr>
      <vt:lpstr>Century Gothic</vt:lpstr>
      <vt:lpstr>Tahoma</vt:lpstr>
      <vt:lpstr>Times New Roman</vt:lpstr>
      <vt:lpstr>Wingdings 3</vt:lpstr>
      <vt:lpstr>ربطة</vt:lpstr>
      <vt:lpstr>هدف البحث وفرضيته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هدف البحث وفرضيته</dc:title>
  <dc:creator>amal</dc:creator>
  <cp:lastModifiedBy>amal</cp:lastModifiedBy>
  <cp:revision>6</cp:revision>
  <dcterms:created xsi:type="dcterms:W3CDTF">2020-04-18T14:15:12Z</dcterms:created>
  <dcterms:modified xsi:type="dcterms:W3CDTF">2020-04-18T14:53:50Z</dcterms:modified>
</cp:coreProperties>
</file>